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4630400" cy="8229600"/>
  <p:notesSz cx="8229600" cy="146304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Slab" pitchFamily="2" charset="0"/>
      <p:regular r:id="rId22"/>
      <p:bold r:id="rId23"/>
    </p:embeddedFont>
  </p:embeddedFontLst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 userDrawn="1">
          <p15:clr>
            <a:srgbClr val="A4A3A4"/>
          </p15:clr>
        </p15:guide>
        <p15:guide id="2" pos="46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65B355-CB57-A14B-BBD6-C9089546EEDF}" v="123" dt="2024-12-13T14:25:46.8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>
      <p:cViewPr varScale="1">
        <p:scale>
          <a:sx n="87" d="100"/>
          <a:sy n="87" d="100"/>
        </p:scale>
        <p:origin x="872" y="20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735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wipe dir="r"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88" y="2484120"/>
            <a:ext cx="4919305" cy="32613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958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/>
          </a:p>
        </p:txBody>
      </p:sp>
      <p:sp>
        <p:nvSpPr>
          <p:cNvPr id="4" name="Text 1"/>
          <p:cNvSpPr/>
          <p:nvPr/>
        </p:nvSpPr>
        <p:spPr>
          <a:xfrm>
            <a:off x="5867595" y="3497122"/>
            <a:ext cx="6264932" cy="971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400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Peace of Mind, Wherever They Go</a:t>
            </a:r>
            <a:endParaRPr lang="en-US" sz="4000"/>
          </a:p>
        </p:txBody>
      </p:sp>
      <p:sp>
        <p:nvSpPr>
          <p:cNvPr id="5" name="Text 2"/>
          <p:cNvSpPr/>
          <p:nvPr/>
        </p:nvSpPr>
        <p:spPr>
          <a:xfrm>
            <a:off x="6280190" y="41102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/>
          </a:p>
        </p:txBody>
      </p:sp>
      <p:sp>
        <p:nvSpPr>
          <p:cNvPr id="6" name="Text 3"/>
          <p:cNvSpPr/>
          <p:nvPr/>
        </p:nvSpPr>
        <p:spPr>
          <a:xfrm>
            <a:off x="6280190" y="4728329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📩</a:t>
            </a:r>
            <a:r>
              <a:rPr lang="en-US" sz="1400">
                <a:solidFill>
                  <a:srgbClr val="5E98F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>
                <a:solidFill>
                  <a:srgbClr val="5E98F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Contact</a:t>
            </a:r>
            <a:endParaRPr lang="en-US" sz="1400"/>
          </a:p>
        </p:txBody>
      </p:sp>
      <p:sp>
        <p:nvSpPr>
          <p:cNvPr id="7" name="Text 4"/>
          <p:cNvSpPr/>
          <p:nvPr/>
        </p:nvSpPr>
        <p:spPr>
          <a:xfrm>
            <a:off x="6280190" y="5273754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>
                <a:solidFill>
                  <a:srgbClr val="5E98F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Email: team@safecircle.app</a:t>
            </a:r>
            <a:endParaRPr lang="en-US" sz="1750"/>
          </a:p>
        </p:txBody>
      </p:sp>
      <p:sp>
        <p:nvSpPr>
          <p:cNvPr id="8" name="Text 5"/>
          <p:cNvSpPr/>
          <p:nvPr/>
        </p:nvSpPr>
        <p:spPr>
          <a:xfrm>
            <a:off x="6280190" y="5643324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>
                <a:solidFill>
                  <a:srgbClr val="5E98F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Website: unknown linkunknown link</a:t>
            </a:r>
            <a:endParaRPr lang="en-US" sz="1750"/>
          </a:p>
        </p:txBody>
      </p:sp>
    </p:spTree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894" y="1205865"/>
            <a:ext cx="7697748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Current Status and Future Plans</a:t>
            </a:r>
            <a:endParaRPr lang="en-US" sz="4000"/>
          </a:p>
        </p:txBody>
      </p:sp>
      <p:sp>
        <p:nvSpPr>
          <p:cNvPr id="4" name="Shape 1"/>
          <p:cNvSpPr/>
          <p:nvPr/>
        </p:nvSpPr>
        <p:spPr>
          <a:xfrm>
            <a:off x="6495574" y="2149912"/>
            <a:ext cx="22860" cy="4873704"/>
          </a:xfrm>
          <a:prstGeom prst="roundRect">
            <a:avLst>
              <a:gd name="adj" fmla="val 133954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5" name="Shape 2"/>
          <p:cNvSpPr/>
          <p:nvPr/>
        </p:nvSpPr>
        <p:spPr>
          <a:xfrm>
            <a:off x="6713756" y="2597587"/>
            <a:ext cx="714494" cy="22860"/>
          </a:xfrm>
          <a:prstGeom prst="roundRect">
            <a:avLst>
              <a:gd name="adj" fmla="val 133954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6" name="Shape 3"/>
          <p:cNvSpPr/>
          <p:nvPr/>
        </p:nvSpPr>
        <p:spPr>
          <a:xfrm>
            <a:off x="6277392" y="2379464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7" name="Text 4"/>
          <p:cNvSpPr/>
          <p:nvPr/>
        </p:nvSpPr>
        <p:spPr>
          <a:xfrm>
            <a:off x="6443841" y="2455902"/>
            <a:ext cx="12620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400"/>
          </a:p>
        </p:txBody>
      </p:sp>
      <p:sp>
        <p:nvSpPr>
          <p:cNvPr id="8" name="Text 5"/>
          <p:cNvSpPr/>
          <p:nvPr/>
        </p:nvSpPr>
        <p:spPr>
          <a:xfrm>
            <a:off x="7629763" y="2353985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Current Progress</a:t>
            </a:r>
            <a:endParaRPr lang="en-US" sz="2800"/>
          </a:p>
        </p:txBody>
      </p:sp>
      <p:sp>
        <p:nvSpPr>
          <p:cNvPr id="9" name="Text 6"/>
          <p:cNvSpPr/>
          <p:nvPr/>
        </p:nvSpPr>
        <p:spPr>
          <a:xfrm>
            <a:off x="7629763" y="2795230"/>
            <a:ext cx="628614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Development of a Beta version of the App</a:t>
            </a:r>
            <a:endParaRPr lang="en-US" sz="2000"/>
          </a:p>
        </p:txBody>
      </p:sp>
      <p:sp>
        <p:nvSpPr>
          <p:cNvPr id="10" name="Text 7"/>
          <p:cNvSpPr/>
          <p:nvPr/>
        </p:nvSpPr>
        <p:spPr>
          <a:xfrm>
            <a:off x="7629763" y="3193375"/>
            <a:ext cx="628614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GDPR compliant</a:t>
            </a:r>
            <a:endParaRPr lang="en-US" sz="2000"/>
          </a:p>
        </p:txBody>
      </p:sp>
      <p:sp>
        <p:nvSpPr>
          <p:cNvPr id="11" name="Text 8"/>
          <p:cNvSpPr/>
          <p:nvPr/>
        </p:nvSpPr>
        <p:spPr>
          <a:xfrm>
            <a:off x="7629763" y="3591520"/>
            <a:ext cx="628614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550"/>
              </a:lnSpc>
              <a:buSzPct val="100000"/>
            </a:pPr>
            <a:endParaRPr lang="en-US" sz="2000"/>
          </a:p>
        </p:txBody>
      </p:sp>
      <p:sp>
        <p:nvSpPr>
          <p:cNvPr id="12" name="Shape 9"/>
          <p:cNvSpPr/>
          <p:nvPr/>
        </p:nvSpPr>
        <p:spPr>
          <a:xfrm>
            <a:off x="6713756" y="4774049"/>
            <a:ext cx="714494" cy="22860"/>
          </a:xfrm>
          <a:prstGeom prst="roundRect">
            <a:avLst>
              <a:gd name="adj" fmla="val 133954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13" name="Shape 10"/>
          <p:cNvSpPr/>
          <p:nvPr/>
        </p:nvSpPr>
        <p:spPr>
          <a:xfrm>
            <a:off x="6277392" y="4555927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14" name="Text 11"/>
          <p:cNvSpPr/>
          <p:nvPr/>
        </p:nvSpPr>
        <p:spPr>
          <a:xfrm>
            <a:off x="6422410" y="4632365"/>
            <a:ext cx="169069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400"/>
          </a:p>
        </p:txBody>
      </p:sp>
      <p:sp>
        <p:nvSpPr>
          <p:cNvPr id="15" name="Text 12"/>
          <p:cNvSpPr/>
          <p:nvPr/>
        </p:nvSpPr>
        <p:spPr>
          <a:xfrm>
            <a:off x="7629763" y="453044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Future Milestones</a:t>
            </a:r>
            <a:endParaRPr lang="en-US" sz="2800"/>
          </a:p>
        </p:txBody>
      </p:sp>
      <p:sp>
        <p:nvSpPr>
          <p:cNvPr id="16" name="Text 13"/>
          <p:cNvSpPr/>
          <p:nvPr/>
        </p:nvSpPr>
        <p:spPr>
          <a:xfrm>
            <a:off x="7600653" y="4938594"/>
            <a:ext cx="6634075" cy="2856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endParaRPr lang="en-US" sz="200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342900" indent="-34290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 Months: Finalize app beta and implement user feedback </a:t>
            </a:r>
          </a:p>
          <a:p>
            <a:pPr algn="l">
              <a:lnSpc>
                <a:spcPts val="2550"/>
              </a:lnSpc>
              <a:buSzPct val="100000"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&amp; launch marketing campaigns</a:t>
            </a:r>
          </a:p>
          <a:p>
            <a:pPr marL="342900" indent="-34290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 Months: Germany launch &amp; Build partnerships</a:t>
            </a:r>
          </a:p>
          <a:p>
            <a:pPr marL="342900" indent="-34290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 Months: Achieve 45,000 active paying users</a:t>
            </a:r>
          </a:p>
          <a:p>
            <a:pPr marL="342900" indent="-34290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18-24 Months: EU expansion &amp; Collaboration with</a:t>
            </a:r>
          </a:p>
          <a:p>
            <a:pPr algn="l">
              <a:lnSpc>
                <a:spcPts val="2550"/>
              </a:lnSpc>
              <a:buSzPct val="100000"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connected watches.</a:t>
            </a:r>
          </a:p>
          <a:p>
            <a:pPr marL="342900" indent="-34290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endParaRPr lang="en-US" sz="200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7629763" y="5739407"/>
            <a:ext cx="628614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endParaRPr lang="en-US" sz="200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endParaRPr lang="en-US" sz="200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600653" y="6759773"/>
            <a:ext cx="6286143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endParaRPr lang="en-US" sz="200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algn="l">
              <a:lnSpc>
                <a:spcPts val="2550"/>
              </a:lnSpc>
              <a:buSzPct val="100000"/>
            </a:pPr>
            <a:endParaRPr lang="en-US" sz="200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algn="l">
              <a:lnSpc>
                <a:spcPts val="2550"/>
              </a:lnSpc>
              <a:buSzPct val="100000"/>
            </a:pPr>
            <a:endParaRPr lang="en-US" sz="2000"/>
          </a:p>
        </p:txBody>
      </p:sp>
    </p:spTree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5021"/>
            <a:ext cx="59680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How can you help us? </a:t>
            </a:r>
            <a:endParaRPr lang="en-US" sz="4450"/>
          </a:p>
        </p:txBody>
      </p:sp>
      <p:sp>
        <p:nvSpPr>
          <p:cNvPr id="3" name="Shape 1"/>
          <p:cNvSpPr/>
          <p:nvPr/>
        </p:nvSpPr>
        <p:spPr>
          <a:xfrm>
            <a:off x="793790" y="3237428"/>
            <a:ext cx="6408063" cy="2917150"/>
          </a:xfrm>
          <a:prstGeom prst="roundRect">
            <a:avLst>
              <a:gd name="adj" fmla="val 1166"/>
            </a:avLst>
          </a:prstGeom>
          <a:solidFill>
            <a:srgbClr val="202733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4" name="Text 2"/>
          <p:cNvSpPr/>
          <p:nvPr/>
        </p:nvSpPr>
        <p:spPr>
          <a:xfrm>
            <a:off x="1020604" y="3464243"/>
            <a:ext cx="3418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>
                <a:solidFill>
                  <a:srgbClr val="5E98F1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are we looking for? </a:t>
            </a:r>
            <a:endParaRPr lang="en-US" sz="2800"/>
          </a:p>
        </p:txBody>
      </p:sp>
      <p:sp>
        <p:nvSpPr>
          <p:cNvPr id="5" name="Text 3"/>
          <p:cNvSpPr/>
          <p:nvPr/>
        </p:nvSpPr>
        <p:spPr>
          <a:xfrm>
            <a:off x="1020604" y="3954661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Investment </a:t>
            </a:r>
            <a:endParaRPr lang="en-US" sz="2200"/>
          </a:p>
        </p:txBody>
      </p:sp>
      <p:sp>
        <p:nvSpPr>
          <p:cNvPr id="6" name="Text 4"/>
          <p:cNvSpPr/>
          <p:nvPr/>
        </p:nvSpPr>
        <p:spPr>
          <a:xfrm>
            <a:off x="1020604" y="4396859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2200"/>
          </a:p>
        </p:txBody>
      </p:sp>
      <p:sp>
        <p:nvSpPr>
          <p:cNvPr id="7" name="Text 5"/>
          <p:cNvSpPr/>
          <p:nvPr/>
        </p:nvSpPr>
        <p:spPr>
          <a:xfrm>
            <a:off x="1020484" y="4362926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Partnership </a:t>
            </a:r>
            <a:endParaRPr lang="en-US" sz="2200"/>
          </a:p>
        </p:txBody>
      </p:sp>
      <p:sp>
        <p:nvSpPr>
          <p:cNvPr id="8" name="Text 6"/>
          <p:cNvSpPr/>
          <p:nvPr/>
        </p:nvSpPr>
        <p:spPr>
          <a:xfrm>
            <a:off x="1020604" y="533804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/>
          </a:p>
        </p:txBody>
      </p:sp>
      <p:sp>
        <p:nvSpPr>
          <p:cNvPr id="9" name="Shape 7"/>
          <p:cNvSpPr/>
          <p:nvPr/>
        </p:nvSpPr>
        <p:spPr>
          <a:xfrm>
            <a:off x="7428667" y="3237428"/>
            <a:ext cx="6408063" cy="2917150"/>
          </a:xfrm>
          <a:prstGeom prst="roundRect">
            <a:avLst>
              <a:gd name="adj" fmla="val 1166"/>
            </a:avLst>
          </a:prstGeom>
          <a:solidFill>
            <a:srgbClr val="202733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10" name="Text 8"/>
          <p:cNvSpPr/>
          <p:nvPr/>
        </p:nvSpPr>
        <p:spPr>
          <a:xfrm>
            <a:off x="7655481" y="3464243"/>
            <a:ext cx="30964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>
                <a:solidFill>
                  <a:srgbClr val="5E98F1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Why now and why us? </a:t>
            </a:r>
            <a:endParaRPr lang="en-US" sz="2800"/>
          </a:p>
        </p:txBody>
      </p:sp>
      <p:sp>
        <p:nvSpPr>
          <p:cNvPr id="11" name="Text 9"/>
          <p:cNvSpPr/>
          <p:nvPr/>
        </p:nvSpPr>
        <p:spPr>
          <a:xfrm>
            <a:off x="7655481" y="3954661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Growing demand for child safety tools.</a:t>
            </a:r>
            <a:endParaRPr lang="en-US" sz="2200"/>
          </a:p>
        </p:txBody>
      </p:sp>
      <p:sp>
        <p:nvSpPr>
          <p:cNvPr id="12" name="Text 10"/>
          <p:cNvSpPr/>
          <p:nvPr/>
        </p:nvSpPr>
        <p:spPr>
          <a:xfrm>
            <a:off x="7655481" y="4396859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Rapid adoption of technology-driven parenting solutions.</a:t>
            </a:r>
            <a:endParaRPr lang="en-US" sz="2200"/>
          </a:p>
        </p:txBody>
      </p:sp>
      <p:sp>
        <p:nvSpPr>
          <p:cNvPr id="13" name="Text 11"/>
          <p:cNvSpPr/>
          <p:nvPr/>
        </p:nvSpPr>
        <p:spPr>
          <a:xfrm>
            <a:off x="7655481" y="5201960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roadmap and vision are defined; your support will accelerate our success.</a:t>
            </a:r>
            <a:endParaRPr lang="en-US" sz="2200"/>
          </a:p>
        </p:txBody>
      </p:sp>
    </p:spTree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88" y="2484120"/>
            <a:ext cx="4919305" cy="32613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83894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300"/>
              </a:lnSpc>
            </a:pPr>
            <a:endParaRPr lang="en-US" sz="3600">
              <a:solidFill>
                <a:srgbClr val="76B9FF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90980" y="3543216"/>
            <a:ext cx="7556421" cy="1700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300"/>
              </a:lnSpc>
            </a:pPr>
            <a:r>
              <a:rPr lang="en-US" sz="360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Join us in creating SafeCircle and ensuring every parent has peace of mind. Let’s circle up for safety! </a:t>
            </a:r>
          </a:p>
        </p:txBody>
      </p:sp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09406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 Gap in Child Safety Communication</a:t>
            </a:r>
            <a:endParaRPr lang="en-US" sz="4450"/>
          </a:p>
        </p:txBody>
      </p:sp>
      <p:sp>
        <p:nvSpPr>
          <p:cNvPr id="4" name="Shape 1"/>
          <p:cNvSpPr/>
          <p:nvPr/>
        </p:nvSpPr>
        <p:spPr>
          <a:xfrm>
            <a:off x="6349465" y="2851785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D6E5EF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5" name="Text 2"/>
          <p:cNvSpPr/>
          <p:nvPr/>
        </p:nvSpPr>
        <p:spPr>
          <a:xfrm>
            <a:off x="6507004" y="3078599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Lack of Real-Time Updates</a:t>
            </a:r>
            <a:endParaRPr lang="en-US" sz="2200"/>
          </a:p>
        </p:txBody>
      </p:sp>
      <p:sp>
        <p:nvSpPr>
          <p:cNvPr id="6" name="Text 3"/>
          <p:cNvSpPr/>
          <p:nvPr/>
        </p:nvSpPr>
        <p:spPr>
          <a:xfrm>
            <a:off x="6507004" y="392334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Parents rely on delayed or incomplete information about their children’s safety</a:t>
            </a:r>
            <a:endParaRPr lang="en-US" sz="1750"/>
          </a:p>
        </p:txBody>
      </p:sp>
      <p:sp>
        <p:nvSpPr>
          <p:cNvPr id="7" name="Shape 4"/>
          <p:cNvSpPr/>
          <p:nvPr/>
        </p:nvSpPr>
        <p:spPr>
          <a:xfrm>
            <a:off x="10241142" y="2851785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D6E5EF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8" name="Text 5"/>
          <p:cNvSpPr/>
          <p:nvPr/>
        </p:nvSpPr>
        <p:spPr>
          <a:xfrm>
            <a:off x="10398681" y="3078599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Existing Tools Insufficient</a:t>
            </a:r>
            <a:endParaRPr lang="en-US" sz="2200"/>
          </a:p>
        </p:txBody>
      </p:sp>
      <p:sp>
        <p:nvSpPr>
          <p:cNvPr id="9" name="Text 6"/>
          <p:cNvSpPr/>
          <p:nvPr/>
        </p:nvSpPr>
        <p:spPr>
          <a:xfrm>
            <a:off x="10398681" y="392334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Current tools are too slow, lack privacy, or aren’t designed for immediate updates</a:t>
            </a:r>
            <a:endParaRPr lang="en-US" sz="1750"/>
          </a:p>
        </p:txBody>
      </p:sp>
      <p:sp>
        <p:nvSpPr>
          <p:cNvPr id="10" name="Shape 7"/>
          <p:cNvSpPr/>
          <p:nvPr/>
        </p:nvSpPr>
        <p:spPr>
          <a:xfrm>
            <a:off x="6377175" y="5465683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44444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11" name="Text 8"/>
          <p:cNvSpPr/>
          <p:nvPr/>
        </p:nvSpPr>
        <p:spPr>
          <a:xfrm>
            <a:off x="6507004" y="56924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Anxiety and Inaction</a:t>
            </a:r>
            <a:endParaRPr lang="en-US" sz="2200"/>
          </a:p>
        </p:txBody>
      </p:sp>
      <p:sp>
        <p:nvSpPr>
          <p:cNvPr id="12" name="Text 9"/>
          <p:cNvSpPr/>
          <p:nvPr/>
        </p:nvSpPr>
        <p:spPr>
          <a:xfrm>
            <a:off x="6507004" y="6182916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creates anxiety and leaves parents unable to act in critical moments</a:t>
            </a:r>
            <a:endParaRPr lang="en-US" sz="1750"/>
          </a:p>
        </p:txBody>
      </p:sp>
      <p:pic>
        <p:nvPicPr>
          <p:cNvPr id="1026" name="Picture 2" descr="Kids Going School Images - Free Download on Freepik">
            <a:extLst>
              <a:ext uri="{FF2B5EF4-FFF2-40B4-BE49-F238E27FC236}">
                <a16:creationId xmlns:a16="http://schemas.microsoft.com/office/drawing/2014/main" id="{FB15F4EC-FAE0-10ED-6352-653E1E5D62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9" r="22833" b="628"/>
          <a:stretch/>
        </p:blipFill>
        <p:spPr bwMode="auto">
          <a:xfrm>
            <a:off x="-44268" y="0"/>
            <a:ext cx="6097644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10201"/>
            <a:ext cx="66670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SafeCircle – Our Solution</a:t>
            </a:r>
            <a:endParaRPr lang="en-US" sz="4450"/>
          </a:p>
        </p:txBody>
      </p:sp>
      <p:sp>
        <p:nvSpPr>
          <p:cNvPr id="3" name="Text 1"/>
          <p:cNvSpPr/>
          <p:nvPr/>
        </p:nvSpPr>
        <p:spPr>
          <a:xfrm>
            <a:off x="793790" y="28859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Core Aspects: </a:t>
            </a:r>
            <a:endParaRPr lang="en-US" sz="2200"/>
          </a:p>
        </p:txBody>
      </p:sp>
      <p:sp>
        <p:nvSpPr>
          <p:cNvPr id="4" name="Text 2"/>
          <p:cNvSpPr/>
          <p:nvPr/>
        </p:nvSpPr>
        <p:spPr>
          <a:xfrm>
            <a:off x="793790" y="3467100"/>
            <a:ext cx="53214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/>
          </a:p>
        </p:txBody>
      </p:sp>
      <p:sp>
        <p:nvSpPr>
          <p:cNvPr id="5" name="Text 3"/>
          <p:cNvSpPr/>
          <p:nvPr/>
        </p:nvSpPr>
        <p:spPr>
          <a:xfrm>
            <a:off x="1074302" y="3439640"/>
            <a:ext cx="532149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>
              <a:lnSpc>
                <a:spcPct val="107000"/>
              </a:lnSpc>
            </a:pPr>
            <a:r>
              <a:rPr lang="en-US" sz="2200" b="1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Parents</a:t>
            </a:r>
          </a:p>
          <a:p>
            <a:pPr marL="342900" lvl="0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Geolocation</a:t>
            </a:r>
            <a:endParaRPr lang="en-CH" sz="2200">
              <a:solidFill>
                <a:schemeClr val="accent1">
                  <a:lumMod val="20000"/>
                  <a:lumOff val="80000"/>
                </a:schemeClr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2200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Geolocation Tracking</a:t>
            </a:r>
            <a:endParaRPr lang="en-CH" sz="2200">
              <a:solidFill>
                <a:schemeClr val="accent1">
                  <a:lumMod val="20000"/>
                  <a:lumOff val="80000"/>
                </a:schemeClr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2200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Privacy Controls</a:t>
            </a:r>
            <a:endParaRPr lang="en-CH" sz="2200">
              <a:solidFill>
                <a:schemeClr val="accent1">
                  <a:lumMod val="20000"/>
                  <a:lumOff val="80000"/>
                </a:schemeClr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Communication and Attendance Tracking</a:t>
            </a:r>
            <a:endParaRPr lang="en-CH" sz="2200">
              <a:solidFill>
                <a:schemeClr val="accent1">
                  <a:lumMod val="20000"/>
                  <a:lumOff val="80000"/>
                </a:schemeClr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2200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Attendance check</a:t>
            </a:r>
            <a:endParaRPr lang="en-CH" sz="2200">
              <a:solidFill>
                <a:schemeClr val="accent1">
                  <a:lumMod val="20000"/>
                  <a:lumOff val="80000"/>
                </a:schemeClr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2200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Direct Messaging</a:t>
            </a:r>
          </a:p>
          <a:p>
            <a:pPr lvl="1">
              <a:lnSpc>
                <a:spcPct val="107000"/>
              </a:lnSpc>
            </a:pPr>
            <a:endParaRPr lang="en-US" sz="175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676311" y="28859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SafeCircle App: </a:t>
            </a:r>
            <a:endParaRPr lang="en-US" sz="2200"/>
          </a:p>
        </p:txBody>
      </p:sp>
      <p:pic>
        <p:nvPicPr>
          <p:cNvPr id="10" name="WhatsApp Video 2024-12-12 at 11.40.16_9d88af5c">
            <a:hlinkClick r:id="" action="ppaction://media"/>
            <a:extLst>
              <a:ext uri="{FF2B5EF4-FFF2-40B4-BE49-F238E27FC236}">
                <a16:creationId xmlns:a16="http://schemas.microsoft.com/office/drawing/2014/main" id="{4EFD8AEF-D6A4-2123-88A1-931FD19B40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62574" y="2095927"/>
            <a:ext cx="2482695" cy="506087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 fov="2700000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326190F-8471-627C-3662-FC7CC19132EB}"/>
              </a:ext>
            </a:extLst>
          </p:cNvPr>
          <p:cNvSpPr txBox="1"/>
          <p:nvPr/>
        </p:nvSpPr>
        <p:spPr>
          <a:xfrm>
            <a:off x="1074302" y="5910621"/>
            <a:ext cx="7315200" cy="1451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</a:pPr>
            <a:r>
              <a:rPr lang="en-US" sz="2200" b="1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Teachers/Coaches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Direct message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accent1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Attendance list</a:t>
            </a:r>
          </a:p>
          <a:p>
            <a:pPr lvl="0">
              <a:lnSpc>
                <a:spcPct val="107000"/>
              </a:lnSpc>
            </a:pPr>
            <a:endParaRPr lang="en-US" sz="175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8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5225"/>
            <a:ext cx="59120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Visual Representation</a:t>
            </a:r>
            <a:endParaRPr lang="en-US" sz="445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007632"/>
            <a:ext cx="4120753" cy="41207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36489" y="64118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GPS Watch</a:t>
            </a:r>
            <a:endParaRPr lang="en-US" sz="220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007632"/>
            <a:ext cx="4120872" cy="412087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897523" y="64119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Location Data</a:t>
            </a:r>
            <a:endParaRPr lang="en-US" sz="220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007632"/>
            <a:ext cx="4120753" cy="41207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358438" y="64118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App</a:t>
            </a:r>
            <a:endParaRPr lang="en-US" sz="2200"/>
          </a:p>
        </p:txBody>
      </p:sp>
      <p:sp>
        <p:nvSpPr>
          <p:cNvPr id="9" name="Text 4"/>
          <p:cNvSpPr/>
          <p:nvPr/>
        </p:nvSpPr>
        <p:spPr>
          <a:xfrm>
            <a:off x="793790" y="70214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/>
          </a:p>
        </p:txBody>
      </p:sp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2734"/>
            <a:ext cx="70324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Subscription-Based Model</a:t>
            </a:r>
            <a:endParaRPr lang="en-US" sz="4450"/>
          </a:p>
        </p:txBody>
      </p:sp>
      <p:sp>
        <p:nvSpPr>
          <p:cNvPr id="3" name="Text 1"/>
          <p:cNvSpPr/>
          <p:nvPr/>
        </p:nvSpPr>
        <p:spPr>
          <a:xfrm>
            <a:off x="793790" y="21984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Subscription Fee</a:t>
            </a:r>
            <a:endParaRPr lang="en-US" sz="2800"/>
          </a:p>
        </p:txBody>
      </p:sp>
      <p:sp>
        <p:nvSpPr>
          <p:cNvPr id="4" name="Text 2"/>
          <p:cNvSpPr/>
          <p:nvPr/>
        </p:nvSpPr>
        <p:spPr>
          <a:xfrm>
            <a:off x="793790" y="27796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€60/year per household.</a:t>
            </a:r>
            <a:endParaRPr lang="en-US" sz="2200"/>
          </a:p>
        </p:txBody>
      </p:sp>
      <p:sp>
        <p:nvSpPr>
          <p:cNvPr id="5" name="Text 3"/>
          <p:cNvSpPr/>
          <p:nvPr/>
        </p:nvSpPr>
        <p:spPr>
          <a:xfrm>
            <a:off x="7599521" y="21984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Year 1 Target</a:t>
            </a:r>
            <a:endParaRPr lang="en-US" sz="2800"/>
          </a:p>
        </p:txBody>
      </p:sp>
      <p:sp>
        <p:nvSpPr>
          <p:cNvPr id="6" name="Text 4"/>
          <p:cNvSpPr/>
          <p:nvPr/>
        </p:nvSpPr>
        <p:spPr>
          <a:xfrm>
            <a:off x="7599521" y="27796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45,000 users → Revenue: €2,700,000.</a:t>
            </a:r>
            <a:endParaRPr lang="en-US" sz="2200"/>
          </a:p>
        </p:txBody>
      </p:sp>
      <p:sp>
        <p:nvSpPr>
          <p:cNvPr id="7" name="Text 5"/>
          <p:cNvSpPr/>
          <p:nvPr/>
        </p:nvSpPr>
        <p:spPr>
          <a:xfrm>
            <a:off x="793790" y="36017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Costs:</a:t>
            </a:r>
            <a:endParaRPr lang="en-US" sz="2200"/>
          </a:p>
        </p:txBody>
      </p:sp>
      <p:sp>
        <p:nvSpPr>
          <p:cNvPr id="8" name="Text 6"/>
          <p:cNvSpPr/>
          <p:nvPr/>
        </p:nvSpPr>
        <p:spPr>
          <a:xfrm>
            <a:off x="793790" y="42198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Technology: €170,000–€300,000</a:t>
            </a:r>
            <a:endParaRPr lang="en-US" sz="2200"/>
          </a:p>
        </p:txBody>
      </p:sp>
      <p:sp>
        <p:nvSpPr>
          <p:cNvPr id="9" name="Text 7"/>
          <p:cNvSpPr/>
          <p:nvPr/>
        </p:nvSpPr>
        <p:spPr>
          <a:xfrm>
            <a:off x="793790" y="46620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Personnel: €300,000–€400,000</a:t>
            </a:r>
            <a:endParaRPr lang="en-US" sz="2200"/>
          </a:p>
        </p:txBody>
      </p:sp>
      <p:sp>
        <p:nvSpPr>
          <p:cNvPr id="10" name="Text 8"/>
          <p:cNvSpPr/>
          <p:nvPr/>
        </p:nvSpPr>
        <p:spPr>
          <a:xfrm>
            <a:off x="793790" y="51042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Marketing: €125,000–€135,000</a:t>
            </a:r>
            <a:endParaRPr lang="en-US" sz="2200"/>
          </a:p>
        </p:txBody>
      </p:sp>
      <p:sp>
        <p:nvSpPr>
          <p:cNvPr id="11" name="Text 9"/>
          <p:cNvSpPr/>
          <p:nvPr/>
        </p:nvSpPr>
        <p:spPr>
          <a:xfrm>
            <a:off x="793790" y="55464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 b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costs: €595,000–€835,000</a:t>
            </a:r>
            <a:endParaRPr lang="en-US" sz="2200"/>
          </a:p>
        </p:txBody>
      </p:sp>
      <p:sp>
        <p:nvSpPr>
          <p:cNvPr id="12" name="Text 10"/>
          <p:cNvSpPr/>
          <p:nvPr/>
        </p:nvSpPr>
        <p:spPr>
          <a:xfrm>
            <a:off x="793790" y="6249472"/>
            <a:ext cx="31251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Future Revenue Stream</a:t>
            </a:r>
            <a:endParaRPr lang="en-US" sz="2800"/>
          </a:p>
        </p:txBody>
      </p:sp>
      <p:sp>
        <p:nvSpPr>
          <p:cNvPr id="13" name="Text 11"/>
          <p:cNvSpPr/>
          <p:nvPr/>
        </p:nvSpPr>
        <p:spPr>
          <a:xfrm>
            <a:off x="793790" y="69439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Partnership with GPS-enabled wearable devices preloaded with SafeCircle.</a:t>
            </a:r>
            <a:endParaRPr lang="en-US" sz="2200"/>
          </a:p>
        </p:txBody>
      </p:sp>
    </p:spTree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604" y="1315528"/>
            <a:ext cx="7032596" cy="559854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08990" y="2201108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 Unique Position in the Market</a:t>
            </a:r>
            <a:endParaRPr lang="en-US" sz="4450"/>
          </a:p>
        </p:txBody>
      </p:sp>
      <p:sp>
        <p:nvSpPr>
          <p:cNvPr id="5" name="Text 1"/>
          <p:cNvSpPr/>
          <p:nvPr/>
        </p:nvSpPr>
        <p:spPr>
          <a:xfrm>
            <a:off x="8108990" y="3958828"/>
            <a:ext cx="57276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SafeCircle combines the benefits of parental control apps (e.g., Life360, AngelSense) with tools used by teachers (e.g., Additio, Brightwheel).</a:t>
            </a:r>
            <a:endParaRPr lang="en-US" sz="2200"/>
          </a:p>
        </p:txBody>
      </p:sp>
      <p:sp>
        <p:nvSpPr>
          <p:cNvPr id="6" name="Text 2"/>
          <p:cNvSpPr/>
          <p:nvPr/>
        </p:nvSpPr>
        <p:spPr>
          <a:xfrm>
            <a:off x="8108990" y="5665589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00" b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Strength: Professional, real-time safety and communication for parents and caregivers.</a:t>
            </a:r>
            <a:endParaRPr lang="en-US" sz="2200"/>
          </a:p>
        </p:txBody>
      </p:sp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2149"/>
            <a:ext cx="74901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How Big is the Opportunity?</a:t>
            </a:r>
            <a:endParaRPr lang="en-US" sz="4450"/>
          </a:p>
        </p:txBody>
      </p:sp>
      <p:sp>
        <p:nvSpPr>
          <p:cNvPr id="3" name="Text 1"/>
          <p:cNvSpPr/>
          <p:nvPr/>
        </p:nvSpPr>
        <p:spPr>
          <a:xfrm>
            <a:off x="793790" y="2164437"/>
            <a:ext cx="63512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4.08M</a:t>
            </a:r>
            <a:endParaRPr lang="en-US" sz="5850"/>
          </a:p>
        </p:txBody>
      </p:sp>
      <p:sp>
        <p:nvSpPr>
          <p:cNvPr id="4" name="Text 2"/>
          <p:cNvSpPr/>
          <p:nvPr/>
        </p:nvSpPr>
        <p:spPr>
          <a:xfrm>
            <a:off x="2551748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PAM</a:t>
            </a:r>
            <a:endParaRPr lang="en-US" sz="2200"/>
          </a:p>
        </p:txBody>
      </p:sp>
      <p:sp>
        <p:nvSpPr>
          <p:cNvPr id="5" name="Text 3"/>
          <p:cNvSpPr/>
          <p:nvPr/>
        </p:nvSpPr>
        <p:spPr>
          <a:xfrm>
            <a:off x="793790" y="3686651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German Households with children aged 6–14.</a:t>
            </a:r>
            <a:endParaRPr lang="en-US" sz="2000"/>
          </a:p>
        </p:txBody>
      </p:sp>
      <p:sp>
        <p:nvSpPr>
          <p:cNvPr id="6" name="Text 4"/>
          <p:cNvSpPr/>
          <p:nvPr/>
        </p:nvSpPr>
        <p:spPr>
          <a:xfrm>
            <a:off x="7485221" y="2164437"/>
            <a:ext cx="63513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1.94M</a:t>
            </a:r>
            <a:endParaRPr lang="en-US" sz="5850"/>
          </a:p>
        </p:txBody>
      </p:sp>
      <p:sp>
        <p:nvSpPr>
          <p:cNvPr id="7" name="Text 5"/>
          <p:cNvSpPr/>
          <p:nvPr/>
        </p:nvSpPr>
        <p:spPr>
          <a:xfrm>
            <a:off x="9243298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TAM</a:t>
            </a:r>
            <a:endParaRPr lang="en-US" sz="2200"/>
          </a:p>
        </p:txBody>
      </p:sp>
      <p:sp>
        <p:nvSpPr>
          <p:cNvPr id="8" name="Text 6"/>
          <p:cNvSpPr/>
          <p:nvPr/>
        </p:nvSpPr>
        <p:spPr>
          <a:xfrm>
            <a:off x="7485221" y="3686651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Tech-savvy, smartphone-using parents.</a:t>
            </a:r>
            <a:endParaRPr lang="en-US" sz="2000"/>
          </a:p>
        </p:txBody>
      </p:sp>
      <p:sp>
        <p:nvSpPr>
          <p:cNvPr id="9" name="Text 7"/>
          <p:cNvSpPr/>
          <p:nvPr/>
        </p:nvSpPr>
        <p:spPr>
          <a:xfrm>
            <a:off x="793790" y="4843343"/>
            <a:ext cx="63512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872K | 52.3M</a:t>
            </a:r>
            <a:endParaRPr lang="en-US" sz="5850"/>
          </a:p>
        </p:txBody>
      </p:sp>
      <p:sp>
        <p:nvSpPr>
          <p:cNvPr id="10" name="Text 8"/>
          <p:cNvSpPr/>
          <p:nvPr/>
        </p:nvSpPr>
        <p:spPr>
          <a:xfrm>
            <a:off x="2551748" y="58751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SAM</a:t>
            </a:r>
            <a:endParaRPr lang="en-US" sz="2200"/>
          </a:p>
        </p:txBody>
      </p:sp>
      <p:sp>
        <p:nvSpPr>
          <p:cNvPr id="11" name="Text 9"/>
          <p:cNvSpPr/>
          <p:nvPr/>
        </p:nvSpPr>
        <p:spPr>
          <a:xfrm>
            <a:off x="793790" y="6365558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Households willing to pay.</a:t>
            </a:r>
            <a:endParaRPr lang="en-US" sz="2000"/>
          </a:p>
        </p:txBody>
      </p:sp>
      <p:sp>
        <p:nvSpPr>
          <p:cNvPr id="12" name="Text 10"/>
          <p:cNvSpPr/>
          <p:nvPr/>
        </p:nvSpPr>
        <p:spPr>
          <a:xfrm>
            <a:off x="793790" y="6864548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/>
          </a:p>
        </p:txBody>
      </p:sp>
      <p:sp>
        <p:nvSpPr>
          <p:cNvPr id="13" name="Text 11"/>
          <p:cNvSpPr/>
          <p:nvPr/>
        </p:nvSpPr>
        <p:spPr>
          <a:xfrm>
            <a:off x="7485221" y="4843343"/>
            <a:ext cx="63513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44K | 2.61M</a:t>
            </a:r>
            <a:endParaRPr lang="en-US" sz="5850"/>
          </a:p>
        </p:txBody>
      </p:sp>
      <p:sp>
        <p:nvSpPr>
          <p:cNvPr id="14" name="Text 12"/>
          <p:cNvSpPr/>
          <p:nvPr/>
        </p:nvSpPr>
        <p:spPr>
          <a:xfrm>
            <a:off x="9243298" y="58751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SOM</a:t>
            </a:r>
            <a:endParaRPr lang="en-US" sz="2200"/>
          </a:p>
        </p:txBody>
      </p:sp>
      <p:sp>
        <p:nvSpPr>
          <p:cNvPr id="15" name="Text 13"/>
          <p:cNvSpPr/>
          <p:nvPr/>
        </p:nvSpPr>
        <p:spPr>
          <a:xfrm>
            <a:off x="7485221" y="6365558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Potential Targeted Families</a:t>
            </a:r>
            <a:endParaRPr lang="en-US" sz="2000"/>
          </a:p>
        </p:txBody>
      </p:sp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Market Strategy </a:t>
            </a:r>
            <a:endParaRPr lang="en-US" sz="445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>
                <a:solidFill>
                  <a:srgbClr val="5E98F1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Target </a:t>
            </a:r>
            <a:endParaRPr lang="en-US" sz="280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Parents of School-aged Children (ages 6 - 14) </a:t>
            </a:r>
            <a:endParaRPr lang="en-US" sz="220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Teachers, Coaches, and Caregivers (In- App Invitation) </a:t>
            </a:r>
            <a:endParaRPr lang="en-US" sz="2200"/>
          </a:p>
        </p:txBody>
      </p:sp>
      <p:sp>
        <p:nvSpPr>
          <p:cNvPr id="6" name="Text 4"/>
          <p:cNvSpPr/>
          <p:nvPr/>
        </p:nvSpPr>
        <p:spPr>
          <a:xfrm>
            <a:off x="7599521" y="3577709"/>
            <a:ext cx="29272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>
                <a:solidFill>
                  <a:srgbClr val="5E98F1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Distribution Channels</a:t>
            </a:r>
            <a:endParaRPr lang="en-US" sz="2800"/>
          </a:p>
        </p:txBody>
      </p:sp>
      <p:sp>
        <p:nvSpPr>
          <p:cNvPr id="7" name="Text 5"/>
          <p:cNvSpPr/>
          <p:nvPr/>
        </p:nvSpPr>
        <p:spPr>
          <a:xfrm>
            <a:off x="786715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 Stores (App Store &amp; Play Store)</a:t>
            </a:r>
            <a:endParaRPr lang="en-US" sz="2200"/>
          </a:p>
        </p:txBody>
      </p:sp>
      <p:sp>
        <p:nvSpPr>
          <p:cNvPr id="8" name="Text 6"/>
          <p:cNvSpPr/>
          <p:nvPr/>
        </p:nvSpPr>
        <p:spPr>
          <a:xfrm>
            <a:off x="7867149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Website and Social Media</a:t>
            </a:r>
            <a:endParaRPr lang="en-US" sz="2200"/>
          </a:p>
        </p:txBody>
      </p:sp>
      <p:sp>
        <p:nvSpPr>
          <p:cNvPr id="9" name="Text 7"/>
          <p:cNvSpPr/>
          <p:nvPr/>
        </p:nvSpPr>
        <p:spPr>
          <a:xfrm>
            <a:off x="7867148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In-App Invitation </a:t>
            </a:r>
            <a:endParaRPr lang="en-US" sz="2200"/>
          </a:p>
        </p:txBody>
      </p:sp>
      <p:sp>
        <p:nvSpPr>
          <p:cNvPr id="10" name="Text 8"/>
          <p:cNvSpPr/>
          <p:nvPr/>
        </p:nvSpPr>
        <p:spPr>
          <a:xfrm>
            <a:off x="7867147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20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School Partnership (public and private) </a:t>
            </a:r>
            <a:endParaRPr lang="en-US" sz="2200"/>
          </a:p>
        </p:txBody>
      </p:sp>
    </p:spTree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1081802"/>
            <a:ext cx="2172176" cy="2381607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310" y="1081802"/>
            <a:ext cx="2850952" cy="2381607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5986" y="1081802"/>
            <a:ext cx="2213848" cy="2381607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rcRect l="13429" r="1252"/>
          <a:stretch/>
        </p:blipFill>
        <p:spPr>
          <a:xfrm>
            <a:off x="8965580" y="1081802"/>
            <a:ext cx="2432394" cy="2381607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rcRect l="5237" r="3593"/>
          <a:stretch/>
        </p:blipFill>
        <p:spPr>
          <a:xfrm>
            <a:off x="11731082" y="1081802"/>
            <a:ext cx="2018371" cy="2381607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793790" y="3949541"/>
            <a:ext cx="103974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Meet the Visionaries Behind SafeCircle</a:t>
            </a:r>
            <a:endParaRPr lang="en-US" sz="4450"/>
          </a:p>
        </p:txBody>
      </p:sp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790" y="4998482"/>
            <a:ext cx="566976" cy="566976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793790" y="5792272"/>
            <a:ext cx="30054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Elanur</a:t>
            </a:r>
            <a:r>
              <a:rPr lang="en-US" sz="2200" dirty="0">
                <a:solidFill>
                  <a:schemeClr val="tx2">
                    <a:lumMod val="20000"/>
                    <a:lumOff val="80000"/>
                  </a:schemeClr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&amp; Angela (Creative Leads)</a:t>
            </a:r>
            <a:endParaRPr lang="en-US" sz="22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Text 2"/>
          <p:cNvSpPr/>
          <p:nvPr/>
        </p:nvSpPr>
        <p:spPr>
          <a:xfrm>
            <a:off x="793790" y="6637020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chemeClr val="tx2">
                    <a:lumMod val="20000"/>
                    <a:lumOff val="80000"/>
                  </a:schemeClr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UX/UI design and digital marketing experts.</a:t>
            </a:r>
            <a:endParaRPr lang="en-US" sz="175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39446" y="4998482"/>
            <a:ext cx="566976" cy="566976"/>
          </a:xfrm>
          <a:prstGeom prst="rect">
            <a:avLst/>
          </a:prstGeom>
        </p:spPr>
      </p:pic>
      <p:sp>
        <p:nvSpPr>
          <p:cNvPr id="12" name="Text 3"/>
          <p:cNvSpPr/>
          <p:nvPr/>
        </p:nvSpPr>
        <p:spPr>
          <a:xfrm>
            <a:off x="4139446" y="57922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Anastasia (CEO)</a:t>
            </a:r>
            <a:endParaRPr lang="en-US" sz="2200"/>
          </a:p>
        </p:txBody>
      </p:sp>
      <p:sp>
        <p:nvSpPr>
          <p:cNvPr id="13" name="Text 4"/>
          <p:cNvSpPr/>
          <p:nvPr/>
        </p:nvSpPr>
        <p:spPr>
          <a:xfrm>
            <a:off x="4139446" y="628269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Strategic oversight and business planning.</a:t>
            </a:r>
            <a:endParaRPr lang="en-US" sz="1750"/>
          </a:p>
        </p:txBody>
      </p:sp>
      <p:pic>
        <p:nvPicPr>
          <p:cNvPr id="14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85221" y="4998482"/>
            <a:ext cx="566976" cy="566976"/>
          </a:xfrm>
          <a:prstGeom prst="rect">
            <a:avLst/>
          </a:prstGeom>
        </p:spPr>
      </p:pic>
      <p:sp>
        <p:nvSpPr>
          <p:cNvPr id="15" name="Text 5"/>
          <p:cNvSpPr/>
          <p:nvPr/>
        </p:nvSpPr>
        <p:spPr>
          <a:xfrm>
            <a:off x="7485221" y="57922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Thibaud (CMO)</a:t>
            </a:r>
            <a:endParaRPr lang="en-US" sz="2200"/>
          </a:p>
        </p:txBody>
      </p:sp>
      <p:sp>
        <p:nvSpPr>
          <p:cNvPr id="16" name="Text 6"/>
          <p:cNvSpPr/>
          <p:nvPr/>
        </p:nvSpPr>
        <p:spPr>
          <a:xfrm>
            <a:off x="7485221" y="628269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Builds partnerships and drives adoption.</a:t>
            </a:r>
            <a:endParaRPr lang="en-US" sz="1750"/>
          </a:p>
        </p:txBody>
      </p:sp>
      <p:pic>
        <p:nvPicPr>
          <p:cNvPr id="17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830997" y="4998482"/>
            <a:ext cx="566976" cy="566976"/>
          </a:xfrm>
          <a:prstGeom prst="rect">
            <a:avLst/>
          </a:prstGeom>
        </p:spPr>
      </p:pic>
      <p:sp>
        <p:nvSpPr>
          <p:cNvPr id="18" name="Text 7"/>
          <p:cNvSpPr/>
          <p:nvPr/>
        </p:nvSpPr>
        <p:spPr>
          <a:xfrm>
            <a:off x="10830997" y="57922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Matthias (CTO)</a:t>
            </a:r>
            <a:endParaRPr lang="en-US" sz="2200"/>
          </a:p>
        </p:txBody>
      </p:sp>
      <p:sp>
        <p:nvSpPr>
          <p:cNvPr id="19" name="Text 8"/>
          <p:cNvSpPr/>
          <p:nvPr/>
        </p:nvSpPr>
        <p:spPr>
          <a:xfrm>
            <a:off x="10830997" y="628269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Leads technology development.</a:t>
            </a:r>
            <a:endParaRPr lang="en-US" sz="1750"/>
          </a:p>
        </p:txBody>
      </p:sp>
    </p:spTree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0abe0cd-c242-4e9f-917a-24ab5cdcd8f6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4D10961CC5CD345B682E2D15FF6655A" ma:contentTypeVersion="11" ma:contentTypeDescription="Ein neues Dokument erstellen." ma:contentTypeScope="" ma:versionID="8d6c994d8097b807f26cf0120b238f8b">
  <xsd:schema xmlns:xsd="http://www.w3.org/2001/XMLSchema" xmlns:xs="http://www.w3.org/2001/XMLSchema" xmlns:p="http://schemas.microsoft.com/office/2006/metadata/properties" xmlns:ns3="b6089789-22d4-4da5-9fcf-abd70da79c71" xmlns:ns4="c0abe0cd-c242-4e9f-917a-24ab5cdcd8f6" targetNamespace="http://schemas.microsoft.com/office/2006/metadata/properties" ma:root="true" ma:fieldsID="372545e30f77cc1abe03729e77d336a9" ns3:_="" ns4:_="">
    <xsd:import namespace="b6089789-22d4-4da5-9fcf-abd70da79c71"/>
    <xsd:import namespace="c0abe0cd-c242-4e9f-917a-24ab5cdcd8f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LengthInSeconds" minOccurs="0"/>
                <xsd:element ref="ns4:_activity" minOccurs="0"/>
                <xsd:element ref="ns4:MediaServiceObjectDetectorVersion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089789-22d4-4da5-9fcf-abd70da79c7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Freigabehinweis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abe0cd-c242-4e9f-917a-24ab5cdcd8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ObjectDetectorVersions" ma:index="17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FB20974-F8AE-47D4-9968-C19F560B770F}">
  <ds:schemaRefs>
    <ds:schemaRef ds:uri="http://schemas.microsoft.com/office/2006/metadata/properties"/>
    <ds:schemaRef ds:uri="http://www.w3.org/XML/1998/namespace"/>
    <ds:schemaRef ds:uri="http://purl.org/dc/elements/1.1/"/>
    <ds:schemaRef ds:uri="b6089789-22d4-4da5-9fcf-abd70da79c71"/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c0abe0cd-c242-4e9f-917a-24ab5cdcd8f6"/>
  </ds:schemaRefs>
</ds:datastoreItem>
</file>

<file path=customXml/itemProps2.xml><?xml version="1.0" encoding="utf-8"?>
<ds:datastoreItem xmlns:ds="http://schemas.openxmlformats.org/officeDocument/2006/customXml" ds:itemID="{986EC0CD-8712-4155-BB4B-CD359E782E77}">
  <ds:schemaRefs>
    <ds:schemaRef ds:uri="b6089789-22d4-4da5-9fcf-abd70da79c71"/>
    <ds:schemaRef ds:uri="c0abe0cd-c242-4e9f-917a-24ab5cdcd8f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555E247-62DE-4712-B934-B05C5425799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509</Words>
  <Application>Microsoft Macintosh PowerPoint</Application>
  <PresentationFormat>Custom</PresentationFormat>
  <Paragraphs>110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Roboto</vt:lpstr>
      <vt:lpstr>Courier New</vt:lpstr>
      <vt:lpstr>Roboto Slab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Fretzios Anastasia Stavroula</cp:lastModifiedBy>
  <cp:revision>2</cp:revision>
  <dcterms:created xsi:type="dcterms:W3CDTF">2024-12-12T11:28:29Z</dcterms:created>
  <dcterms:modified xsi:type="dcterms:W3CDTF">2024-12-18T19:56:01Z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0x01010014D10961CC5CD345B682E2D15FF6655A</vt:lpwstr>
  </property>
</Properties>
</file>

<file path=docProps/thumbnail.jpeg>
</file>